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303" r:id="rId3"/>
    <p:sldId id="304" r:id="rId4"/>
    <p:sldId id="308" r:id="rId5"/>
    <p:sldId id="307" r:id="rId6"/>
    <p:sldId id="338" r:id="rId7"/>
    <p:sldId id="341" r:id="rId8"/>
    <p:sldId id="342" r:id="rId9"/>
    <p:sldId id="262" r:id="rId10"/>
    <p:sldId id="263" r:id="rId11"/>
    <p:sldId id="343" r:id="rId12"/>
    <p:sldId id="344" r:id="rId13"/>
    <p:sldId id="345" r:id="rId14"/>
    <p:sldId id="267" r:id="rId15"/>
    <p:sldId id="268" r:id="rId16"/>
    <p:sldId id="269" r:id="rId17"/>
    <p:sldId id="346" r:id="rId18"/>
    <p:sldId id="271" r:id="rId19"/>
    <p:sldId id="347" r:id="rId20"/>
    <p:sldId id="348" r:id="rId21"/>
    <p:sldId id="273" r:id="rId22"/>
    <p:sldId id="349" r:id="rId23"/>
    <p:sldId id="350" r:id="rId24"/>
    <p:sldId id="361" r:id="rId25"/>
    <p:sldId id="363" r:id="rId26"/>
    <p:sldId id="362" r:id="rId27"/>
    <p:sldId id="276" r:id="rId28"/>
    <p:sldId id="277" r:id="rId29"/>
    <p:sldId id="364" r:id="rId30"/>
    <p:sldId id="279" r:id="rId31"/>
    <p:sldId id="365" r:id="rId32"/>
    <p:sldId id="281" r:id="rId33"/>
    <p:sldId id="283" r:id="rId34"/>
    <p:sldId id="284" r:id="rId35"/>
    <p:sldId id="285" r:id="rId36"/>
    <p:sldId id="286" r:id="rId37"/>
    <p:sldId id="288" r:id="rId38"/>
    <p:sldId id="299" r:id="rId39"/>
    <p:sldId id="290" r:id="rId40"/>
    <p:sldId id="291" r:id="rId41"/>
    <p:sldId id="292" r:id="rId42"/>
    <p:sldId id="293" r:id="rId43"/>
    <p:sldId id="294" r:id="rId44"/>
    <p:sldId id="367" r:id="rId45"/>
    <p:sldId id="258" r:id="rId46"/>
    <p:sldId id="318" r:id="rId47"/>
    <p:sldId id="260" r:id="rId48"/>
    <p:sldId id="261" r:id="rId49"/>
    <p:sldId id="368" r:id="rId50"/>
    <p:sldId id="369" r:id="rId51"/>
    <p:sldId id="264" r:id="rId52"/>
    <p:sldId id="265" r:id="rId53"/>
    <p:sldId id="266" r:id="rId54"/>
    <p:sldId id="370" r:id="rId55"/>
    <p:sldId id="371" r:id="rId56"/>
    <p:sldId id="372" r:id="rId57"/>
    <p:sldId id="270" r:id="rId58"/>
    <p:sldId id="373" r:id="rId59"/>
    <p:sldId id="317" r:id="rId60"/>
    <p:sldId id="272" r:id="rId61"/>
    <p:sldId id="374" r:id="rId62"/>
    <p:sldId id="274" r:id="rId63"/>
    <p:sldId id="275" r:id="rId64"/>
    <p:sldId id="375" r:id="rId65"/>
    <p:sldId id="376" r:id="rId66"/>
    <p:sldId id="278" r:id="rId67"/>
    <p:sldId id="377" r:id="rId68"/>
    <p:sldId id="280" r:id="rId69"/>
    <p:sldId id="378" r:id="rId70"/>
    <p:sldId id="282" r:id="rId71"/>
    <p:sldId id="379" r:id="rId72"/>
    <p:sldId id="380" r:id="rId73"/>
    <p:sldId id="381" r:id="rId74"/>
    <p:sldId id="382" r:id="rId75"/>
    <p:sldId id="287" r:id="rId76"/>
    <p:sldId id="383" r:id="rId77"/>
    <p:sldId id="315" r:id="rId78"/>
    <p:sldId id="384" r:id="rId79"/>
    <p:sldId id="319" r:id="rId80"/>
    <p:sldId id="385" r:id="rId81"/>
    <p:sldId id="386" r:id="rId82"/>
    <p:sldId id="295" r:id="rId83"/>
    <p:sldId id="296" r:id="rId84"/>
    <p:sldId id="297" r:id="rId85"/>
    <p:sldId id="389" r:id="rId8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5"/>
  </p:normalViewPr>
  <p:slideViewPr>
    <p:cSldViewPr snapToGrid="0" snapToObjects="1">
      <p:cViewPr varScale="1">
        <p:scale>
          <a:sx n="132" d="100"/>
          <a:sy n="132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03202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7557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securitysite.com/encryption/gcd" TargetMode="External"/><Relationship Id="rId2" Type="http://schemas.openxmlformats.org/officeDocument/2006/relationships/hyperlink" Target="https://asecuritysite.com/Coding/asci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Np-tDJn1uY" TargetMode="External"/><Relationship Id="rId2" Type="http://schemas.openxmlformats.org/officeDocument/2006/relationships/hyperlink" Target="https://asecuritysite.com/encryption/md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QQOtZw2GQ" TargetMode="External"/><Relationship Id="rId2" Type="http://schemas.openxmlformats.org/officeDocument/2006/relationships/hyperlink" Target="https://asecuritysite.com/log/rsa_example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rs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asecuritysite.com/encryption/poly1305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securitysite.com/Encryption/diffi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Understand the conversion of characters between hex, decimal and octal. Sample question: Convert "hello" into a hex stream. Related material: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Compute the GCD for values. Sample question: What is the GCD for 42 and 56?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to manually convert from ASCII to Base-64, and vice-versa. Sample question: What is the Base-64 conversion of “hello”?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the concept of </a:t>
            </a:r>
            <a:r>
              <a:rPr lang="en-GB" b="1" dirty="0"/>
              <a:t>key entropy </a:t>
            </a:r>
            <a:r>
              <a:rPr lang="en-GB" dirty="0"/>
              <a:t>and how it is used to calculate the equivalent key sizes. Sample question: What is the key entropy size for 1,024 pass phrases? Related material: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Calculate the </a:t>
            </a:r>
            <a:r>
              <a:rPr lang="en-GB" b="1" dirty="0"/>
              <a:t>time taken </a:t>
            </a:r>
            <a:r>
              <a:rPr lang="en-GB" dirty="0"/>
              <a:t>to crack a code given a time to try each key, and for the number of processing elements. Sample question: If it takes 100 years to crack a cipher code, and computing power doubles each year. How long will it take to crack a code after five years?</a:t>
            </a:r>
          </a:p>
        </p:txBody>
      </p:sp>
    </p:spTree>
    <p:extLst>
      <p:ext uri="{BB962C8B-B14F-4D97-AF65-F5344CB8AC3E}">
        <p14:creationId xmlns:p14="http://schemas.microsoft.com/office/powerpoint/2010/main" val="6839378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Understand the features of differing encryption methods such as AES, DES, 3DES and PGP. Sample question: How does 3-DES differ from DES when encrypting data?</a:t>
            </a:r>
          </a:p>
          <a:p>
            <a:r>
              <a:rPr lang="en-GB" dirty="0"/>
              <a:t>Understand the differences between stream and block ciphers.</a:t>
            </a:r>
          </a:p>
          <a:p>
            <a:r>
              <a:rPr lang="en-GB" dirty="0"/>
              <a:t>Able to identify key hash types such as MD5, SHA-1 and LM. Sample question: Which type of hashing method has been used for a hash code of “5D41402ABC4B2A76B9719D911017C592”? Related material: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passwords are stored and the weaknesses of these methods. Sample: What methods might an intruder use to determine the passwords on a system, giving the hashed values of the passwords?</a:t>
            </a:r>
          </a:p>
          <a:p>
            <a:r>
              <a:rPr lang="en-GB" dirty="0"/>
              <a:t>Understand the range of tools which could be used to crack hashes, such as for MD5, LM and NTLM. Sample question: Give an example of a Kali Linux tools that could be used to crack LM, and outline its operation?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Define the salting process for passwords. Sample question: What are the key advantages of using a salt value for a password?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466276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Explain how public key provides both privacy and identity verification.</a:t>
            </a:r>
          </a:p>
          <a:p>
            <a:r>
              <a:rPr lang="en-GB" dirty="0"/>
              <a:t>Understand how the RSA process works, with a simple example.</a:t>
            </a:r>
          </a:p>
          <a:p>
            <a:r>
              <a:rPr lang="en-GB" dirty="0"/>
              <a:t>Understand how the Elliptic Curve process works, with a simple example.</a:t>
            </a:r>
          </a:p>
          <a:p>
            <a:r>
              <a:rPr lang="en-GB" dirty="0"/>
              <a:t>Understand how the Diffie-Hellman process works, with a simple example.</a:t>
            </a:r>
          </a:p>
          <a:p>
            <a:r>
              <a:rPr lang="en-GB" dirty="0"/>
              <a:t>Understand how the Elliptic Curve Diffie Hellman works, with a simple example.</a:t>
            </a:r>
          </a:p>
          <a:p>
            <a:r>
              <a:rPr lang="en-GB" dirty="0"/>
              <a:t>Public key: Understands how the private key is used to check the identity of the sender, and how public key is used to preserve the privacy of the message.</a:t>
            </a:r>
          </a:p>
          <a:p>
            <a:r>
              <a:rPr lang="en-GB" dirty="0"/>
              <a:t>Public key: Explain how the e and d values are determined within the RSA method. Where would I find this info? There are some examples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the full process used for providing privacy and identity within public key encryption. Sample question: Explain the public key encryption process. Related material: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Define the process used in public key encryption, including the generation of the keys and the calculation of the cipher message. Sample question: If two prime numbers of 3 and 5 are selected, what are the values for N and PHI? Related material: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5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3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7BCCE48-35C1-7443-B80C-623E39D9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F69A-0778-8F4E-88C0-F6F5D3D2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B27B-0961-2A49-9B51-56FBFE0B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Understand the methods used for the Diffie-Hellman method. Sample: Outline the process of how hosts use the Diffie-Hellman method, in order to generate a share secret key.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.</a:t>
            </a:r>
          </a:p>
          <a:p>
            <a:r>
              <a:rPr lang="en-GB" dirty="0"/>
              <a:t>Understand how the Diffie-Hellman process works, with a simple example.</a:t>
            </a:r>
          </a:p>
          <a:p>
            <a:r>
              <a:rPr lang="en-GB" dirty="0"/>
              <a:t>Understand how the Elliptic Curve Diffie Hellman works, with a simple example.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2766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3330</Words>
  <Application>Microsoft Macintosh PowerPoint</Application>
  <PresentationFormat>On-screen Show (16:10)</PresentationFormat>
  <Paragraphs>269</Paragraphs>
  <Slides>85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Helvetica</vt:lpstr>
      <vt:lpstr>Office Theme</vt:lpstr>
      <vt:lpstr>2. Symmetric Key  Basics Block or Stream? Secret Key Methods Salting AES: Creation and Modes 3DES ChaCha20/Poly1305 and RC4 Key Entropy  Prof Bill Buchanan OBE https://asecuritysite.com/encryption </vt:lpstr>
      <vt:lpstr>Learning outcomes</vt:lpstr>
      <vt:lpstr>Learning outcomes</vt:lpstr>
      <vt:lpstr>Learning outcomes</vt:lpstr>
      <vt:lpstr>Learning outcomes</vt:lpstr>
      <vt:lpstr>2. Symmetric Key  Basics Block or Stream? Secret Key Methods Salting AES: Creation and Modes 3DES ChaCha20/Poly1305 and RC4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</vt:lpstr>
      <vt:lpstr>PowerPoint Presentation</vt:lpstr>
      <vt:lpstr>3-DES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https://asecuritysite.com/symmetric </vt:lpstr>
      <vt:lpstr>PowerPoint Presentation</vt:lpstr>
      <vt:lpstr>Chapter 3: Hashing  Hashing Types. Hashing Methods. Salting. Collisions. LM and NTLM Hashes (Windows). Hash Benchmarks. Message Authentication Codes (MACs).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Chapter 3: Hashing  Hashing Types. Hashing Methods. Salting. Collisions. LM and NTLM Hashes (Windows). Hash Benchmarks. Message Authentication Codes (MACs).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Hashcat.   Prof Bill Buchanan OBE https://asecuritysite.com/hash </vt:lpstr>
      <vt:lpstr>Benchmark</vt:lpstr>
      <vt:lpstr>Slowing a hash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Hashcat</vt:lpstr>
      <vt:lpstr>Hashcat</vt:lpstr>
      <vt:lpstr>Hashcat</vt:lpstr>
      <vt:lpstr>Hashcat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16</cp:revision>
  <dcterms:modified xsi:type="dcterms:W3CDTF">2022-03-11T07:01:29Z</dcterms:modified>
</cp:coreProperties>
</file>